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2" r:id="rId2"/>
    <p:sldId id="298" r:id="rId3"/>
    <p:sldId id="260" r:id="rId4"/>
    <p:sldId id="272" r:id="rId5"/>
    <p:sldId id="282" r:id="rId6"/>
    <p:sldId id="269" r:id="rId7"/>
    <p:sldId id="268" r:id="rId8"/>
    <p:sldId id="265" r:id="rId9"/>
    <p:sldId id="283" r:id="rId10"/>
    <p:sldId id="297" r:id="rId11"/>
    <p:sldId id="267" r:id="rId12"/>
    <p:sldId id="289" r:id="rId13"/>
    <p:sldId id="290" r:id="rId14"/>
    <p:sldId id="281" r:id="rId15"/>
    <p:sldId id="291" r:id="rId16"/>
    <p:sldId id="293" r:id="rId17"/>
    <p:sldId id="294" r:id="rId18"/>
    <p:sldId id="295" r:id="rId19"/>
    <p:sldId id="299" r:id="rId20"/>
    <p:sldId id="296" r:id="rId21"/>
    <p:sldId id="288" r:id="rId22"/>
    <p:sldId id="273" r:id="rId23"/>
    <p:sldId id="266" r:id="rId24"/>
    <p:sldId id="279" r:id="rId25"/>
    <p:sldId id="261" r:id="rId2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264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58"/>
    <p:restoredTop sz="96197"/>
  </p:normalViewPr>
  <p:slideViewPr>
    <p:cSldViewPr snapToGrid="0" snapToObjects="1">
      <p:cViewPr varScale="1">
        <p:scale>
          <a:sx n="74" d="100"/>
          <a:sy n="74" d="100"/>
        </p:scale>
        <p:origin x="17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25/08/2021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hyperlink" Target="https://commons.wikimedia.org/wiki/File:Racket-logo.sv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m.wikimedia.org/wiki/File:The_C_Programming_Language_logo.svg" TargetMode="External"/><Relationship Id="rId7" Type="http://schemas.openxmlformats.org/officeDocument/2006/relationships/image" Target="../media/image3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set.com/este-fue-el-primer-bug-real-de-la-historia-de-la-informatica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 Quick Peek at Software Verification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3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3B08-04CA-E54B-AD0D-E44A3397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i="1" dirty="0">
                <a:solidFill>
                  <a:schemeClr val="accent3"/>
                </a:solidFill>
              </a:rPr>
              <a:t>“T</a:t>
            </a:r>
            <a:r>
              <a:rPr lang="en-NO" sz="4400" i="1" dirty="0">
                <a:solidFill>
                  <a:schemeClr val="accent3"/>
                </a:solidFill>
              </a:rPr>
              <a:t>esting shows the prescence, </a:t>
            </a:r>
            <a:br>
              <a:rPr lang="en-NO" sz="4400" i="1" dirty="0">
                <a:solidFill>
                  <a:schemeClr val="accent3"/>
                </a:solidFill>
              </a:rPr>
            </a:br>
            <a:r>
              <a:rPr lang="en-NO" sz="4400" i="1" dirty="0">
                <a:solidFill>
                  <a:schemeClr val="accent3"/>
                </a:solidFill>
              </a:rPr>
              <a:t>not the absence of bugs</a:t>
            </a:r>
            <a:r>
              <a:rPr lang="en-NO" sz="4400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NO" dirty="0"/>
              <a:t>— Edsger W. Dijkstra (1930 – 2002)</a:t>
            </a:r>
          </a:p>
        </p:txBody>
      </p:sp>
      <p:pic>
        <p:nvPicPr>
          <p:cNvPr id="1026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5D5B258C-9C0B-0742-AE5C-D7EC13519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r="-1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C26A-7072-5C46-817A-2D87E88E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996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sian student writing on blackboard with chalk in classroom">
            <a:extLst>
              <a:ext uri="{FF2B5EF4-FFF2-40B4-BE49-F238E27FC236}">
                <a16:creationId xmlns:a16="http://schemas.microsoft.com/office/drawing/2014/main" id="{6C14AE04-DF06-F640-A3A3-F504C2D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89" b="6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697089-D227-DA4C-B8D3-AA9A7721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Proofs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8FEF2E-5D24-504C-9DEE-005E267F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Formal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E3287-D4BF-C84F-8B20-C4CCF4C3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296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09BEE-8622-F84A-BAFA-4865F39D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Informal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22E642A-9E07-9A4C-AB5A-5A0F7A604C3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517106" y="4259997"/>
                <a:ext cx="5157787" cy="223287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Why?</a:t>
                </a:r>
              </a:p>
              <a:p>
                <a:pPr marL="0" indent="0" algn="ctr">
                  <a:buNone/>
                </a:pPr>
                <a:r>
                  <a:rPr lang="en-GB" dirty="0"/>
                  <a:t>Matches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dirty="0"/>
              </a:p>
              <a:p>
                <a:pPr marL="0" indent="0" algn="ctr">
                  <a:buNone/>
                </a:pPr>
                <a:r>
                  <a:rPr lang="en-NO" dirty="0"/>
                  <a:t>which reduces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NO" dirty="0"/>
              </a:p>
              <a:p>
                <a:pPr marL="0" indent="0" algn="ctr">
                  <a:buNone/>
                </a:pPr>
                <a:r>
                  <a:rPr lang="en-GB" dirty="0"/>
                  <a:t>a</a:t>
                </a:r>
                <a:r>
                  <a:rPr lang="en-NO" dirty="0"/>
                  <a:t>s we learned in school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22E642A-9E07-9A4C-AB5A-5A0F7A604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517106" y="4259997"/>
                <a:ext cx="5157787" cy="2232878"/>
              </a:xfrm>
              <a:blipFill>
                <a:blip r:embed="rId2"/>
                <a:stretch>
                  <a:fillRect t="-39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34F4-9B1E-A745-AC39-068A43C8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/>
              <p:nvPr/>
            </p:nvSpPr>
            <p:spPr>
              <a:xfrm>
                <a:off x="2815198" y="2777023"/>
                <a:ext cx="65616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sz="4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98" y="2777023"/>
                <a:ext cx="6561604" cy="830997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0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1BF8-6A84-2D48-B728-8D7BD62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Formal Proof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9B1DB-B3D0-6E47-A8EF-49D5E608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/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/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7B138-61EF-A941-B404-22DAFDF4AC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637364" y="2344612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B8F858-F554-9244-9A9B-85843FF8071E}"/>
              </a:ext>
            </a:extLst>
          </p:cNvPr>
          <p:cNvSpPr txBox="1"/>
          <p:nvPr/>
        </p:nvSpPr>
        <p:spPr>
          <a:xfrm>
            <a:off x="2847100" y="2344612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/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15A3EE-5019-EC44-A1F7-275E2DB5CA4B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637364" y="3064408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4F15A-AB06-6F45-B76E-10C7EC8564C9}"/>
              </a:ext>
            </a:extLst>
          </p:cNvPr>
          <p:cNvSpPr txBox="1"/>
          <p:nvPr/>
        </p:nvSpPr>
        <p:spPr>
          <a:xfrm>
            <a:off x="2847100" y="3137873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/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1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94BBAC-E745-FD4C-8BED-CE8E626C64C6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2637363" y="3784204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1A91C3-8EB8-A34C-A7B0-BE91FEFBA8DD}"/>
              </a:ext>
            </a:extLst>
          </p:cNvPr>
          <p:cNvSpPr txBox="1"/>
          <p:nvPr/>
        </p:nvSpPr>
        <p:spPr>
          <a:xfrm>
            <a:off x="2834832" y="3843846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/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F83CC-878F-364D-BA4F-A6C76E062A01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2637363" y="4504000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1AEC8E-28B1-F445-8E8E-FC16F2C0720F}"/>
              </a:ext>
            </a:extLst>
          </p:cNvPr>
          <p:cNvSpPr txBox="1"/>
          <p:nvPr/>
        </p:nvSpPr>
        <p:spPr>
          <a:xfrm>
            <a:off x="2834832" y="4549819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/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5C33A-7D38-8C49-A5EC-6935D82731E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2637362" y="5223796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B566C6-776C-714E-9FB5-3CE805F06C20}"/>
              </a:ext>
            </a:extLst>
          </p:cNvPr>
          <p:cNvSpPr txBox="1"/>
          <p:nvPr/>
        </p:nvSpPr>
        <p:spPr>
          <a:xfrm>
            <a:off x="2847100" y="5323220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/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66F8A6-AC33-084D-AE90-502B85605C3C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 flipV="1">
            <a:off x="3954677" y="5748593"/>
            <a:ext cx="3283829" cy="10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00A095-2522-044C-8CDC-250870BE1CF4}"/>
              </a:ext>
            </a:extLst>
          </p:cNvPr>
          <p:cNvSpPr txBox="1"/>
          <p:nvPr/>
        </p:nvSpPr>
        <p:spPr>
          <a:xfrm>
            <a:off x="4784062" y="5794759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/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E6BC7-CA9C-364A-9030-65CF555BA83F}"/>
              </a:ext>
            </a:extLst>
          </p:cNvPr>
          <p:cNvCxnSpPr>
            <a:cxnSpLocks/>
            <a:stCxn id="42" idx="0"/>
            <a:endCxn id="48" idx="2"/>
          </p:cNvCxnSpPr>
          <p:nvPr/>
        </p:nvCxnSpPr>
        <p:spPr>
          <a:xfrm flipV="1">
            <a:off x="8797747" y="5223796"/>
            <a:ext cx="0" cy="340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B2A1D4-83F0-0F48-A5C8-3FFA38183EB5}"/>
              </a:ext>
            </a:extLst>
          </p:cNvPr>
          <p:cNvSpPr txBox="1"/>
          <p:nvPr/>
        </p:nvSpPr>
        <p:spPr>
          <a:xfrm>
            <a:off x="8902651" y="5255362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/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03337F-3404-0342-A519-7018B842EB7C}"/>
              </a:ext>
            </a:extLst>
          </p:cNvPr>
          <p:cNvCxnSpPr>
            <a:cxnSpLocks/>
            <a:stCxn id="48" idx="0"/>
            <a:endCxn id="54" idx="2"/>
          </p:cNvCxnSpPr>
          <p:nvPr/>
        </p:nvCxnSpPr>
        <p:spPr>
          <a:xfrm flipV="1">
            <a:off x="8797747" y="4499733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DEF7338-C30E-0F4C-AF82-293C91EF6689}"/>
              </a:ext>
            </a:extLst>
          </p:cNvPr>
          <p:cNvSpPr txBox="1"/>
          <p:nvPr/>
        </p:nvSpPr>
        <p:spPr>
          <a:xfrm>
            <a:off x="8911848" y="4545899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/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46D03-9C12-AB43-AE7F-A57AC281C600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flipH="1" flipV="1">
            <a:off x="8797746" y="3784204"/>
            <a:ext cx="1" cy="346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E3D1028-CF1E-7A43-8182-F56145E8072B}"/>
              </a:ext>
            </a:extLst>
          </p:cNvPr>
          <p:cNvSpPr txBox="1"/>
          <p:nvPr/>
        </p:nvSpPr>
        <p:spPr>
          <a:xfrm>
            <a:off x="8911848" y="3836436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associativity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/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6B37B8-2D0B-FC4C-A8BD-22A204852340}"/>
              </a:ext>
            </a:extLst>
          </p:cNvPr>
          <p:cNvCxnSpPr>
            <a:cxnSpLocks/>
            <a:stCxn id="62" idx="0"/>
            <a:endCxn id="67" idx="2"/>
          </p:cNvCxnSpPr>
          <p:nvPr/>
        </p:nvCxnSpPr>
        <p:spPr>
          <a:xfrm flipV="1">
            <a:off x="8797746" y="3060141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8931CB2-FED6-2D41-BE19-358C9EA30E31}"/>
              </a:ext>
            </a:extLst>
          </p:cNvPr>
          <p:cNvSpPr txBox="1"/>
          <p:nvPr/>
        </p:nvSpPr>
        <p:spPr>
          <a:xfrm>
            <a:off x="8916584" y="3129390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Definition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83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4" grpId="0"/>
      <p:bldP spid="26" grpId="0"/>
      <p:bldP spid="30" grpId="0"/>
      <p:bldP spid="31" grpId="0"/>
      <p:bldP spid="36" grpId="0"/>
      <p:bldP spid="37" grpId="0"/>
      <p:bldP spid="41" grpId="0"/>
      <p:bldP spid="42" grpId="0"/>
      <p:bldP spid="47" grpId="0"/>
      <p:bldP spid="48" grpId="0"/>
      <p:bldP spid="52" grpId="0"/>
      <p:bldP spid="54" grpId="0"/>
      <p:bldP spid="60" grpId="0"/>
      <p:bldP spid="62" grpId="0"/>
      <p:bldP spid="66" grpId="0"/>
      <p:bldP spid="67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Formal Proofs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641573" y="299614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stCxn id="70" idx="3"/>
            <a:endCxn id="10" idx="1"/>
          </p:cNvCxnSpPr>
          <p:nvPr/>
        </p:nvCxnSpPr>
        <p:spPr>
          <a:xfrm>
            <a:off x="3592474" y="3429000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7739269" y="3429000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4159650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4592873" y="389361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4214426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56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7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91" grpId="0"/>
      <p:bldP spid="92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C6B00A-A22A-D74B-8F06-7D4EED1B5880}"/>
              </a:ext>
            </a:extLst>
          </p:cNvPr>
          <p:cNvSpPr/>
          <p:nvPr/>
        </p:nvSpPr>
        <p:spPr>
          <a:xfrm>
            <a:off x="6530508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237ECEF-2219-3B45-96F8-EF43C0C4EAAC}"/>
              </a:ext>
            </a:extLst>
          </p:cNvPr>
          <p:cNvCxnSpPr>
            <a:cxnSpLocks/>
            <a:stCxn id="23" idx="2"/>
            <a:endCxn id="59" idx="1"/>
          </p:cNvCxnSpPr>
          <p:nvPr/>
        </p:nvCxnSpPr>
        <p:spPr>
          <a:xfrm rot="16200000" flipH="1">
            <a:off x="5739807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3AFF65-B0A2-864A-8D8C-CBBFF1244E69}"/>
              </a:ext>
            </a:extLst>
          </p:cNvPr>
          <p:cNvSpPr/>
          <p:nvPr/>
        </p:nvSpPr>
        <p:spPr>
          <a:xfrm>
            <a:off x="10479321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3D77BACD-2CF2-6F40-B698-8B776C98B9BF}"/>
              </a:ext>
            </a:extLst>
          </p:cNvPr>
          <p:cNvCxnSpPr>
            <a:cxnSpLocks/>
            <a:stCxn id="81" idx="2"/>
            <a:endCxn id="85" idx="1"/>
          </p:cNvCxnSpPr>
          <p:nvPr/>
        </p:nvCxnSpPr>
        <p:spPr>
          <a:xfrm rot="16200000" flipH="1">
            <a:off x="9688620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F37797-CEEA-F049-BE83-587235E20713}"/>
              </a:ext>
            </a:extLst>
          </p:cNvPr>
          <p:cNvSpPr/>
          <p:nvPr/>
        </p:nvSpPr>
        <p:spPr>
          <a:xfrm>
            <a:off x="9140364" y="2529951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ABE3E2-E16C-7B43-9FDF-75FB777C4343}"/>
              </a:ext>
            </a:extLst>
          </p:cNvPr>
          <p:cNvSpPr/>
          <p:nvPr/>
        </p:nvSpPr>
        <p:spPr>
          <a:xfrm>
            <a:off x="6537065" y="3779783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CA02EF-64E2-5649-98F3-09040938E3C6}"/>
              </a:ext>
            </a:extLst>
          </p:cNvPr>
          <p:cNvSpPr/>
          <p:nvPr/>
        </p:nvSpPr>
        <p:spPr>
          <a:xfrm>
            <a:off x="10479321" y="378756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3E251A2-780A-AF49-8557-F9437AECFCF5}"/>
              </a:ext>
            </a:extLst>
          </p:cNvPr>
          <p:cNvSpPr/>
          <p:nvPr/>
        </p:nvSpPr>
        <p:spPr>
          <a:xfrm>
            <a:off x="9138834" y="2947333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10489987" y="420475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10489987" y="463350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101" idx="2"/>
            <a:endCxn id="89" idx="1"/>
          </p:cNvCxnSpPr>
          <p:nvPr/>
        </p:nvCxnSpPr>
        <p:spPr>
          <a:xfrm rot="16200000" flipH="1">
            <a:off x="9161585" y="3578849"/>
            <a:ext cx="1070158" cy="5323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6CC8B1-ACCB-D643-8BD8-45058B74DACD}"/>
              </a:ext>
            </a:extLst>
          </p:cNvPr>
          <p:cNvGrpSpPr/>
          <p:nvPr/>
        </p:nvGrpSpPr>
        <p:grpSpPr>
          <a:xfrm>
            <a:off x="7454559" y="583114"/>
            <a:ext cx="3951872" cy="711781"/>
            <a:chOff x="6403037" y="544754"/>
            <a:chExt cx="3951872" cy="711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794DBB-F250-5243-A9A6-D0331988EB05}"/>
                </a:ext>
              </a:extLst>
            </p:cNvPr>
            <p:cNvSpPr/>
            <p:nvPr/>
          </p:nvSpPr>
          <p:spPr>
            <a:xfrm>
              <a:off x="8513480" y="577480"/>
              <a:ext cx="18414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value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99490BF8-1E79-A249-B666-33B5E604FD4A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F8C180B-DC4E-C04C-A07D-516C5A6AD56B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LOAD value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82658-045C-5D4D-81E4-ACA129414D8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4">
            <a:extLst>
              <a:ext uri="{FF2B5EF4-FFF2-40B4-BE49-F238E27FC236}">
                <a16:creationId xmlns:a16="http://schemas.microsoft.com/office/drawing/2014/main" id="{AFDEA5A2-541D-0A49-8F39-F7E77CB6BAEB}"/>
              </a:ext>
            </a:extLst>
          </p:cNvPr>
          <p:cNvSpPr txBox="1">
            <a:spLocks/>
          </p:cNvSpPr>
          <p:nvPr/>
        </p:nvSpPr>
        <p:spPr>
          <a:xfrm>
            <a:off x="845422" y="4323064"/>
            <a:ext cx="2529155" cy="157414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4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3" grpId="0"/>
      <p:bldP spid="14" grpId="0" animBg="1"/>
      <p:bldP spid="15" grpId="0"/>
      <p:bldP spid="16" grpId="0"/>
      <p:bldP spid="18" grpId="0" animBg="1"/>
      <p:bldP spid="20" grpId="0"/>
      <p:bldP spid="21" grpId="0" animBg="1"/>
      <p:bldP spid="22" grpId="0"/>
      <p:bldP spid="23" grpId="0" animBg="1"/>
      <p:bldP spid="24" grpId="0"/>
      <p:bldP spid="53" grpId="0" animBg="1"/>
      <p:bldP spid="57" grpId="0" animBg="1"/>
      <p:bldP spid="59" grpId="0"/>
      <p:bldP spid="62" grpId="0" animBg="1"/>
      <p:bldP spid="63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6" grpId="1" animBg="1"/>
      <p:bldP spid="98" grpId="0" animBg="1"/>
      <p:bldP spid="99" grpId="0" animBg="1"/>
      <p:bldP spid="100" grpId="0" animBg="1"/>
      <p:bldP spid="100" grpId="1" animBg="1"/>
      <p:bldP spid="101" grpId="0" animBg="1"/>
      <p:bldP spid="104" grpId="0" animBg="1"/>
      <p:bldP spid="105" grpId="0" animBg="1"/>
      <p:bldP spid="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6541174" y="4204654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6541174" y="463339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66" idx="1"/>
          </p:cNvCxnSpPr>
          <p:nvPr/>
        </p:nvCxnSpPr>
        <p:spPr>
          <a:xfrm rot="16200000" flipH="1">
            <a:off x="5207804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9128494" y="2541977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20712" y="2953832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y+4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C21F32-E157-974A-80D6-0B214D1504B8}"/>
              </a:ext>
            </a:extLst>
          </p:cNvPr>
          <p:cNvSpPr/>
          <p:nvPr/>
        </p:nvSpPr>
        <p:spPr>
          <a:xfrm>
            <a:off x="10479321" y="4197145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F2DCA4F-8180-844E-A31B-81E7D2952246}"/>
              </a:ext>
            </a:extLst>
          </p:cNvPr>
          <p:cNvSpPr/>
          <p:nvPr/>
        </p:nvSpPr>
        <p:spPr>
          <a:xfrm>
            <a:off x="10479321" y="462588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AB7F7E6-4AA9-6544-A042-8646FFF61059}"/>
              </a:ext>
            </a:extLst>
          </p:cNvPr>
          <p:cNvCxnSpPr>
            <a:cxnSpLocks/>
            <a:stCxn id="81" idx="2"/>
            <a:endCxn id="89" idx="1"/>
          </p:cNvCxnSpPr>
          <p:nvPr/>
        </p:nvCxnSpPr>
        <p:spPr>
          <a:xfrm rot="16200000" flipH="1">
            <a:off x="9156617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CE5C27-F07D-284A-91F0-8014BF2C1253}"/>
              </a:ext>
            </a:extLst>
          </p:cNvPr>
          <p:cNvGrpSpPr/>
          <p:nvPr/>
        </p:nvGrpSpPr>
        <p:grpSpPr>
          <a:xfrm>
            <a:off x="5763005" y="765773"/>
            <a:ext cx="5938009" cy="711781"/>
            <a:chOff x="6403037" y="544754"/>
            <a:chExt cx="5938009" cy="71178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33E3A4-6F76-574F-BE2F-61714C2A8B3D}"/>
                </a:ext>
              </a:extLst>
            </p:cNvPr>
            <p:cNvSpPr/>
            <p:nvPr/>
          </p:nvSpPr>
          <p:spPr>
            <a:xfrm>
              <a:off x="8513480" y="577480"/>
              <a:ext cx="3827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ACC + memory[address]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09C05E90-264E-2C48-9CEA-14CB116307A7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2E1F8E-3C98-DD4E-8D66-717404C187B5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ADD address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1335FC2-ABCB-4544-A2CB-D246F75C4DF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9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highlight>
                <a:srgbClr val="495264"/>
              </a:highlight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70" idx="1"/>
          </p:cNvCxnSpPr>
          <p:nvPr/>
        </p:nvCxnSpPr>
        <p:spPr>
          <a:xfrm rot="16200000" flipH="1">
            <a:off x="4794253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10471714" y="2519194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13503" y="2944120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y+6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B56449-34C8-5248-9AFB-F56195F74BC2}"/>
              </a:ext>
            </a:extLst>
          </p:cNvPr>
          <p:cNvGrpSpPr/>
          <p:nvPr/>
        </p:nvGrpSpPr>
        <p:grpSpPr>
          <a:xfrm>
            <a:off x="6282930" y="816671"/>
            <a:ext cx="5292033" cy="711781"/>
            <a:chOff x="6403037" y="544754"/>
            <a:chExt cx="5292033" cy="71178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97A57C-03AA-8848-BB91-35AC82AAEC18}"/>
                </a:ext>
              </a:extLst>
            </p:cNvPr>
            <p:cNvSpPr/>
            <p:nvPr/>
          </p:nvSpPr>
          <p:spPr>
            <a:xfrm>
              <a:off x="8513480" y="577480"/>
              <a:ext cx="3181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memory[address] := ACC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99FCD637-B74B-F348-BADD-FF2E0E3CE059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DA9480-C2E4-1540-8392-50A8462CAD4C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STORE address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912380-1EED-0B45-BC36-BA6028122CAD}"/>
              </a:ext>
            </a:extLst>
          </p:cNvPr>
          <p:cNvCxnSpPr>
            <a:cxnSpLocks/>
            <a:stCxn id="18" idx="3"/>
            <a:endCxn id="77" idx="1"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641573" y="2210722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stCxn id="70" idx="3"/>
            <a:endCxn id="10" idx="1"/>
          </p:cNvCxnSpPr>
          <p:nvPr/>
        </p:nvCxnSpPr>
        <p:spPr>
          <a:xfrm>
            <a:off x="3592474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7739269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3374224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4592873" y="310818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342900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A68EDDC-F6C6-2643-924B-245B1261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5445" y="3952630"/>
            <a:ext cx="1717137" cy="24621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C80CC32-D157-7B4B-8CA0-D56E800A3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729" y="3976252"/>
            <a:ext cx="1717135" cy="246210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3F18930-5045-3A41-9D44-6C16F52FF75C}"/>
              </a:ext>
            </a:extLst>
          </p:cNvPr>
          <p:cNvCxnSpPr>
            <a:cxnSpLocks/>
            <a:stCxn id="70" idx="2"/>
            <a:endCxn id="2" idx="1"/>
          </p:cNvCxnSpPr>
          <p:nvPr/>
        </p:nvCxnSpPr>
        <p:spPr>
          <a:xfrm rot="16200000" flipH="1">
            <a:off x="1914541" y="3662780"/>
            <a:ext cx="1833109" cy="120869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297A2095-8005-4A42-BBA7-FA30D49EAAB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152582" y="5183685"/>
            <a:ext cx="23740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7C353AD-9130-DF4B-8E67-21C65DBD52D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9276864" y="3330506"/>
            <a:ext cx="877232" cy="18768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E9ECDB1-E185-2241-B65E-FBB53215E5E5}"/>
              </a:ext>
            </a:extLst>
          </p:cNvPr>
          <p:cNvSpPr/>
          <p:nvPr/>
        </p:nvSpPr>
        <p:spPr>
          <a:xfrm>
            <a:off x="9512371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STORE address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03E8C2-575D-084D-9946-2C56EE1A66D8}"/>
              </a:ext>
            </a:extLst>
          </p:cNvPr>
          <p:cNvSpPr/>
          <p:nvPr/>
        </p:nvSpPr>
        <p:spPr>
          <a:xfrm>
            <a:off x="5269706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ADD address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64036F-F5CB-BD45-826D-45690184DCF9}"/>
              </a:ext>
            </a:extLst>
          </p:cNvPr>
          <p:cNvSpPr/>
          <p:nvPr/>
        </p:nvSpPr>
        <p:spPr>
          <a:xfrm>
            <a:off x="885030" y="5245214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LOAD 1</a:t>
            </a:r>
          </a:p>
        </p:txBody>
      </p:sp>
    </p:spTree>
    <p:extLst>
      <p:ext uri="{BB962C8B-B14F-4D97-AF65-F5344CB8AC3E}">
        <p14:creationId xmlns:p14="http://schemas.microsoft.com/office/powerpoint/2010/main" val="203514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3349286" y="3293668"/>
            <a:ext cx="549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Formal proofs are difficult</a:t>
            </a:r>
          </a:p>
        </p:txBody>
      </p:sp>
    </p:spTree>
    <p:extLst>
      <p:ext uri="{BB962C8B-B14F-4D97-AF65-F5344CB8AC3E}">
        <p14:creationId xmlns:p14="http://schemas.microsoft.com/office/powerpoint/2010/main" val="413979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Correctness and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376651" y="172915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9837FB4-A8BA-FD49-8ACA-AE5C349F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544" y="3627659"/>
            <a:ext cx="2292092" cy="4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5" grpId="0"/>
      <p:bldP spid="91" grpId="0"/>
      <p:bldP spid="92" grpId="0"/>
      <p:bldP spid="93" grpId="0"/>
      <p:bldP spid="99" grpId="0" animBg="1"/>
      <p:bldP spid="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EA85-8C34-A642-B655-4DD42E5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“Bigger”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D2593-4CC6-F84F-B82C-7C13564B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39DE8-65E8-7B49-A6D5-1D161FDF2C99}"/>
              </a:ext>
            </a:extLst>
          </p:cNvPr>
          <p:cNvSpPr txBox="1"/>
          <p:nvPr/>
        </p:nvSpPr>
        <p:spPr>
          <a:xfrm>
            <a:off x="838199" y="1656340"/>
            <a:ext cx="4489645" cy="4889563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main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argc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char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argv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[]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while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&lt;=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LIMIT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%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printf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A3BE8C"/>
                </a:solidFill>
                <a:latin typeface="Share Tech Mono" panose="020B0509050000020004" pitchFamily="49" charset="77"/>
              </a:rPr>
              <a:t>"%d\n"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pic>
        <p:nvPicPr>
          <p:cNvPr id="6" name="Picture 5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FC4867F-4E7D-8841-9791-D248D57CA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6098" y="4259262"/>
            <a:ext cx="844203" cy="844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7596A-CB95-604E-B4EE-9022E347C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40" y="5370763"/>
            <a:ext cx="1980053" cy="985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2CB0C6-9D68-BA4B-A6B2-5585A50CA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540" y="2167061"/>
            <a:ext cx="2678936" cy="228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9A6CC-9B59-B64F-82D9-0C651BFB8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40" y="4020446"/>
            <a:ext cx="4673827" cy="1095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B1E3CA-A5C0-834E-BA26-CD25FF4B4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540" y="2584361"/>
            <a:ext cx="3866406" cy="103047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07BE5C-6975-5E48-A115-D161657835D6}"/>
              </a:ext>
            </a:extLst>
          </p:cNvPr>
          <p:cNvCxnSpPr>
            <a:cxnSpLocks/>
          </p:cNvCxnSpPr>
          <p:nvPr/>
        </p:nvCxnSpPr>
        <p:spPr>
          <a:xfrm flipV="1">
            <a:off x="5327844" y="2335101"/>
            <a:ext cx="890076" cy="75323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93E76D-3492-7F49-8C87-FFF494C99630}"/>
              </a:ext>
            </a:extLst>
          </p:cNvPr>
          <p:cNvCxnSpPr>
            <a:cxnSpLocks/>
          </p:cNvCxnSpPr>
          <p:nvPr/>
        </p:nvCxnSpPr>
        <p:spPr>
          <a:xfrm>
            <a:off x="838198" y="5599113"/>
            <a:ext cx="448964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E6C080-A463-C54A-9A9A-F770F071FAF0}"/>
              </a:ext>
            </a:extLst>
          </p:cNvPr>
          <p:cNvCxnSpPr>
            <a:cxnSpLocks/>
          </p:cNvCxnSpPr>
          <p:nvPr/>
        </p:nvCxnSpPr>
        <p:spPr>
          <a:xfrm>
            <a:off x="838199" y="3088337"/>
            <a:ext cx="448964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0B156A-0D39-994C-B0D7-51A02241BB26}"/>
              </a:ext>
            </a:extLst>
          </p:cNvPr>
          <p:cNvCxnSpPr>
            <a:cxnSpLocks/>
          </p:cNvCxnSpPr>
          <p:nvPr/>
        </p:nvCxnSpPr>
        <p:spPr>
          <a:xfrm>
            <a:off x="838199" y="3537074"/>
            <a:ext cx="448964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757B11-8CED-6647-BD93-B487F61CEF58}"/>
              </a:ext>
            </a:extLst>
          </p:cNvPr>
          <p:cNvCxnSpPr>
            <a:cxnSpLocks/>
          </p:cNvCxnSpPr>
          <p:nvPr/>
        </p:nvCxnSpPr>
        <p:spPr>
          <a:xfrm flipV="1">
            <a:off x="5335396" y="3194417"/>
            <a:ext cx="882524" cy="34845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E9A78C-018E-D44E-910F-EDAFCF9A2646}"/>
              </a:ext>
            </a:extLst>
          </p:cNvPr>
          <p:cNvCxnSpPr>
            <a:cxnSpLocks/>
          </p:cNvCxnSpPr>
          <p:nvPr/>
        </p:nvCxnSpPr>
        <p:spPr>
          <a:xfrm>
            <a:off x="5327844" y="5599113"/>
            <a:ext cx="768156" cy="26444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5B05C0D-C19E-1E49-97F6-AD071066E0BB}"/>
              </a:ext>
            </a:extLst>
          </p:cNvPr>
          <p:cNvCxnSpPr>
            <a:cxnSpLocks/>
          </p:cNvCxnSpPr>
          <p:nvPr/>
        </p:nvCxnSpPr>
        <p:spPr>
          <a:xfrm flipV="1">
            <a:off x="5327844" y="4681363"/>
            <a:ext cx="890076" cy="9177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4C70-D3C2-F246-B534-49F9E688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Hoare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7E8A7-BA04-7E44-B3F8-FB6955E0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C06BE-03D8-5C44-855B-AB78DEC11E9C}"/>
              </a:ext>
            </a:extLst>
          </p:cNvPr>
          <p:cNvSpPr txBox="1"/>
          <p:nvPr/>
        </p:nvSpPr>
        <p:spPr>
          <a:xfrm>
            <a:off x="5086749" y="2007928"/>
            <a:ext cx="209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400" dirty="0">
                <a:latin typeface="Share Tech Mono" panose="020B0509050000020004" pitchFamily="49" charset="77"/>
              </a:rPr>
              <a:t>code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8240B-DE8F-7241-B182-E435330D15EF}"/>
              </a:ext>
            </a:extLst>
          </p:cNvPr>
          <p:cNvSpPr txBox="1"/>
          <p:nvPr/>
        </p:nvSpPr>
        <p:spPr>
          <a:xfrm>
            <a:off x="4401685" y="2006084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i="1" dirty="0">
                <a:solidFill>
                  <a:schemeClr val="accent3"/>
                </a:solidFill>
                <a:latin typeface="Montserrat" pitchFamily="2" charset="77"/>
              </a:rPr>
              <a:t>{P}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52036-B8C6-2E40-9001-90EBE903884C}"/>
              </a:ext>
            </a:extLst>
          </p:cNvPr>
          <p:cNvSpPr txBox="1"/>
          <p:nvPr/>
        </p:nvSpPr>
        <p:spPr>
          <a:xfrm>
            <a:off x="7253247" y="2006085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i="1" dirty="0">
                <a:solidFill>
                  <a:schemeClr val="accent6"/>
                </a:solidFill>
                <a:latin typeface="Montserrat" pitchFamily="2" charset="77"/>
              </a:rPr>
              <a:t>{Q}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25623-E123-E146-8C0D-7D8708825D4D}"/>
              </a:ext>
            </a:extLst>
          </p:cNvPr>
          <p:cNvSpPr txBox="1"/>
          <p:nvPr/>
        </p:nvSpPr>
        <p:spPr>
          <a:xfrm>
            <a:off x="1212145" y="2550540"/>
            <a:ext cx="2791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i="1" dirty="0">
                <a:solidFill>
                  <a:schemeClr val="accent3"/>
                </a:solidFill>
                <a:latin typeface="Montserrat" pitchFamily="2" charset="77"/>
              </a:rPr>
              <a:t>P</a:t>
            </a:r>
            <a:r>
              <a:rPr lang="en-NO" b="1" i="1" dirty="0">
                <a:solidFill>
                  <a:schemeClr val="accent3"/>
                </a:solidFill>
                <a:latin typeface="Montserrat" pitchFamily="2" charset="77"/>
              </a:rPr>
              <a:t>re-condition</a:t>
            </a:r>
          </a:p>
          <a:p>
            <a:pPr algn="r"/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true about</a:t>
            </a:r>
          </a:p>
          <a:p>
            <a:pPr algn="r"/>
            <a:r>
              <a:rPr lang="en-GB" i="1" dirty="0">
                <a:solidFill>
                  <a:schemeClr val="accent3"/>
                </a:solidFill>
                <a:latin typeface="Montserrat" pitchFamily="2" charset="77"/>
              </a:rPr>
              <a:t>t</a:t>
            </a:r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he executor state </a:t>
            </a:r>
          </a:p>
          <a:p>
            <a:pPr algn="r"/>
            <a:r>
              <a:rPr lang="en-GB" b="1" i="1" dirty="0">
                <a:solidFill>
                  <a:schemeClr val="accent3"/>
                </a:solidFill>
                <a:latin typeface="Montserrat" pitchFamily="2" charset="77"/>
              </a:rPr>
              <a:t>b</a:t>
            </a:r>
            <a:r>
              <a:rPr lang="en-NO" b="1" i="1" dirty="0">
                <a:solidFill>
                  <a:schemeClr val="accent3"/>
                </a:solidFill>
                <a:latin typeface="Montserrat" pitchFamily="2" charset="77"/>
              </a:rPr>
              <a:t>efore</a:t>
            </a:r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 the instruction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5432776-74D6-F441-8A2A-54E7721494CC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flipV="1">
            <a:off x="4003357" y="2467749"/>
            <a:ext cx="703861" cy="682956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B467F-422B-3D47-B35A-A164AC5A4EB1}"/>
              </a:ext>
            </a:extLst>
          </p:cNvPr>
          <p:cNvSpPr txBox="1"/>
          <p:nvPr/>
        </p:nvSpPr>
        <p:spPr>
          <a:xfrm>
            <a:off x="8353177" y="2537791"/>
            <a:ext cx="2791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accent6"/>
                </a:solidFill>
                <a:latin typeface="Montserrat" pitchFamily="2" charset="77"/>
              </a:rPr>
              <a:t>P</a:t>
            </a:r>
            <a:r>
              <a:rPr lang="en-NO" b="1" i="1" dirty="0">
                <a:solidFill>
                  <a:schemeClr val="accent6"/>
                </a:solidFill>
                <a:latin typeface="Montserrat" pitchFamily="2" charset="77"/>
              </a:rPr>
              <a:t>ost-condition</a:t>
            </a:r>
          </a:p>
          <a:p>
            <a:r>
              <a:rPr lang="en-NO" i="1" dirty="0">
                <a:solidFill>
                  <a:schemeClr val="accent6"/>
                </a:solidFill>
                <a:latin typeface="Montserrat" pitchFamily="2" charset="77"/>
              </a:rPr>
              <a:t>Something true about</a:t>
            </a:r>
          </a:p>
          <a:p>
            <a:r>
              <a:rPr lang="en-GB" i="1" dirty="0">
                <a:solidFill>
                  <a:schemeClr val="accent6"/>
                </a:solidFill>
                <a:latin typeface="Montserrat" pitchFamily="2" charset="77"/>
              </a:rPr>
              <a:t>t</a:t>
            </a:r>
            <a:r>
              <a:rPr lang="en-NO" i="1" dirty="0">
                <a:solidFill>
                  <a:schemeClr val="accent6"/>
                </a:solidFill>
                <a:latin typeface="Montserrat" pitchFamily="2" charset="77"/>
              </a:rPr>
              <a:t>he executor state </a:t>
            </a:r>
          </a:p>
          <a:p>
            <a:r>
              <a:rPr lang="en-GB" b="1" i="1" dirty="0">
                <a:solidFill>
                  <a:schemeClr val="accent6"/>
                </a:solidFill>
                <a:latin typeface="Montserrat" pitchFamily="2" charset="77"/>
              </a:rPr>
              <a:t>a</a:t>
            </a:r>
            <a:r>
              <a:rPr lang="en-NO" b="1" i="1" dirty="0">
                <a:solidFill>
                  <a:schemeClr val="accent6"/>
                </a:solidFill>
                <a:latin typeface="Montserrat" pitchFamily="2" charset="77"/>
              </a:rPr>
              <a:t>fter</a:t>
            </a:r>
            <a:r>
              <a:rPr lang="en-NO" i="1" dirty="0">
                <a:solidFill>
                  <a:schemeClr val="accent6"/>
                </a:solidFill>
                <a:latin typeface="Montserrat" pitchFamily="2" charset="77"/>
              </a:rPr>
              <a:t> the instruction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90559EE-F9FE-1A46-951D-B4412F6958D4}"/>
              </a:ext>
            </a:extLst>
          </p:cNvPr>
          <p:cNvCxnSpPr>
            <a:stCxn id="15" idx="1"/>
            <a:endCxn id="10" idx="2"/>
          </p:cNvCxnSpPr>
          <p:nvPr/>
        </p:nvCxnSpPr>
        <p:spPr>
          <a:xfrm rot="10800000">
            <a:off x="7577215" y="2467750"/>
            <a:ext cx="775963" cy="670206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A302AB-C1F6-6740-B9B9-2169501815E8}"/>
              </a:ext>
            </a:extLst>
          </p:cNvPr>
          <p:cNvSpPr txBox="1"/>
          <p:nvPr/>
        </p:nvSpPr>
        <p:spPr>
          <a:xfrm>
            <a:off x="5219841" y="452269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latin typeface="Share Tech Mono" panose="020B0509050000020004" pitchFamily="49" charset="77"/>
              </a:rPr>
              <a:t>var := 25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CB56D-24FF-0B4F-A32B-27737DAB38E6}"/>
              </a:ext>
            </a:extLst>
          </p:cNvPr>
          <p:cNvSpPr txBox="1"/>
          <p:nvPr/>
        </p:nvSpPr>
        <p:spPr>
          <a:xfrm>
            <a:off x="3749298" y="4522695"/>
            <a:ext cx="1031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2400" i="1" dirty="0">
                <a:latin typeface="Montserrat" pitchFamily="2" charset="77"/>
              </a:rPr>
              <a:t>{true}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FB27B-47C5-4943-909D-1BD697D31F2B}"/>
              </a:ext>
            </a:extLst>
          </p:cNvPr>
          <p:cNvSpPr txBox="1"/>
          <p:nvPr/>
        </p:nvSpPr>
        <p:spPr>
          <a:xfrm>
            <a:off x="7555557" y="4522694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i="1" dirty="0">
                <a:solidFill>
                  <a:schemeClr val="accent6"/>
                </a:solidFill>
                <a:latin typeface="Montserrat" pitchFamily="2" charset="77"/>
              </a:rPr>
              <a:t>{var = 25}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B1C8C-E3B2-DC48-A318-E6AA346DD444}"/>
              </a:ext>
            </a:extLst>
          </p:cNvPr>
          <p:cNvSpPr txBox="1"/>
          <p:nvPr/>
        </p:nvSpPr>
        <p:spPr>
          <a:xfrm>
            <a:off x="4836680" y="5110110"/>
            <a:ext cx="2518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latin typeface="Share Tech Mono" panose="020B0509050000020004" pitchFamily="49" charset="77"/>
              </a:rPr>
              <a:t>var := var + 1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FB1D6-0D23-3E4E-956D-C51305EE6F82}"/>
              </a:ext>
            </a:extLst>
          </p:cNvPr>
          <p:cNvSpPr txBox="1"/>
          <p:nvPr/>
        </p:nvSpPr>
        <p:spPr>
          <a:xfrm>
            <a:off x="3274765" y="511011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2400" i="1" dirty="0">
                <a:latin typeface="Montserrat" pitchFamily="2" charset="77"/>
              </a:rPr>
              <a:t>{var &lt; 10}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0DA76-D7B1-C440-82FC-C400D1064164}"/>
              </a:ext>
            </a:extLst>
          </p:cNvPr>
          <p:cNvSpPr txBox="1"/>
          <p:nvPr/>
        </p:nvSpPr>
        <p:spPr>
          <a:xfrm>
            <a:off x="7589176" y="5110110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i="1" dirty="0">
                <a:solidFill>
                  <a:schemeClr val="accent6"/>
                </a:solidFill>
                <a:latin typeface="Montserrat" pitchFamily="2" charset="77"/>
              </a:rPr>
              <a:t>{var ≤ 10}</a:t>
            </a:r>
          </a:p>
        </p:txBody>
      </p:sp>
    </p:spTree>
    <p:extLst>
      <p:ext uri="{BB962C8B-B14F-4D97-AF65-F5344CB8AC3E}">
        <p14:creationId xmlns:p14="http://schemas.microsoft.com/office/powerpoint/2010/main" val="335597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DFE4-CBD3-5E47-82E8-A3EEC80A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Deduction Rules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Hoare Logic</a:t>
            </a:r>
            <a:endParaRPr lang="en-NO" sz="27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6E035-E403-0145-B6DE-725323EC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74A5B-CC12-254F-BEF6-138C3210B4E3}"/>
                  </a:ext>
                </a:extLst>
              </p:cNvPr>
              <p:cNvSpPr txBox="1"/>
              <p:nvPr/>
            </p:nvSpPr>
            <p:spPr>
              <a:xfrm>
                <a:off x="2418029" y="5029576"/>
                <a:ext cx="194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;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74A5B-CC12-254F-BEF6-138C3210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029" y="5029576"/>
                <a:ext cx="1946109" cy="369332"/>
              </a:xfrm>
              <a:prstGeom prst="rect">
                <a:avLst/>
              </a:prstGeom>
              <a:blipFill>
                <a:blip r:embed="rId2"/>
                <a:stretch>
                  <a:fillRect t="-3333" r="-3896" b="-4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04DFDA-9BEA-0C4D-A004-B55CA0E2231E}"/>
              </a:ext>
            </a:extLst>
          </p:cNvPr>
          <p:cNvCxnSpPr>
            <a:cxnSpLocks/>
          </p:cNvCxnSpPr>
          <p:nvPr/>
        </p:nvCxnSpPr>
        <p:spPr>
          <a:xfrm>
            <a:off x="1802749" y="4924694"/>
            <a:ext cx="34832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FEA8E-44EE-4147-ADEA-66979815F742}"/>
                  </a:ext>
                </a:extLst>
              </p:cNvPr>
              <p:cNvSpPr txBox="1"/>
              <p:nvPr/>
            </p:nvSpPr>
            <p:spPr>
              <a:xfrm>
                <a:off x="1706039" y="4322299"/>
                <a:ext cx="1423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nb-NO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FEA8E-44EE-4147-ADEA-66979815F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039" y="4322299"/>
                <a:ext cx="1423980" cy="369332"/>
              </a:xfrm>
              <a:prstGeom prst="rect">
                <a:avLst/>
              </a:prstGeom>
              <a:blipFill>
                <a:blip r:embed="rId3"/>
                <a:stretch>
                  <a:fillRect t="-3333" r="-5310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C5E28-37AD-D141-8ADD-24137A2C8D59}"/>
                  </a:ext>
                </a:extLst>
              </p:cNvPr>
              <p:cNvSpPr txBox="1"/>
              <p:nvPr/>
            </p:nvSpPr>
            <p:spPr>
              <a:xfrm>
                <a:off x="3835763" y="4322299"/>
                <a:ext cx="14502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C5E28-37AD-D141-8ADD-24137A2C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763" y="4322299"/>
                <a:ext cx="1450269" cy="369332"/>
              </a:xfrm>
              <a:prstGeom prst="rect">
                <a:avLst/>
              </a:prstGeom>
              <a:blipFill>
                <a:blip r:embed="rId4"/>
                <a:stretch>
                  <a:fillRect t="-3333" r="-5172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E87AA1-AF8D-8048-86F9-700D61422689}"/>
              </a:ext>
            </a:extLst>
          </p:cNvPr>
          <p:cNvSpPr txBox="1"/>
          <p:nvPr/>
        </p:nvSpPr>
        <p:spPr>
          <a:xfrm>
            <a:off x="489569" y="470755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063EDD-54A7-8E4B-BF84-9137016E1F33}"/>
                  </a:ext>
                </a:extLst>
              </p:cNvPr>
              <p:cNvSpPr txBox="1"/>
              <p:nvPr/>
            </p:nvSpPr>
            <p:spPr>
              <a:xfrm>
                <a:off x="7372428" y="2775818"/>
                <a:ext cx="3813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1" i="0" smtClean="0"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1" i="0" smtClean="0">
                          <a:latin typeface="Cambria Math" panose="02040503050406030204" pitchFamily="18" charset="0"/>
                        </a:rPr>
                        <m:t>𝐭𝐡𝐞𝐧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1" i="0" smtClean="0">
                          <a:latin typeface="Cambria Math" panose="02040503050406030204" pitchFamily="18" charset="0"/>
                        </a:rPr>
                        <m:t>𝐞𝐥𝐬𝐞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063EDD-54A7-8E4B-BF84-9137016E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28" y="2775818"/>
                <a:ext cx="3813929" cy="369332"/>
              </a:xfrm>
              <a:prstGeom prst="rect">
                <a:avLst/>
              </a:prstGeom>
              <a:blipFill>
                <a:blip r:embed="rId5"/>
                <a:stretch>
                  <a:fillRect t="-3333" r="-1993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13D5A7-A80C-3B41-B2C0-81DF8613F325}"/>
              </a:ext>
            </a:extLst>
          </p:cNvPr>
          <p:cNvCxnSpPr>
            <a:cxnSpLocks/>
          </p:cNvCxnSpPr>
          <p:nvPr/>
        </p:nvCxnSpPr>
        <p:spPr>
          <a:xfrm>
            <a:off x="6960052" y="2678762"/>
            <a:ext cx="48399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90C88-6CFD-9048-B95E-60EC8E674495}"/>
                  </a:ext>
                </a:extLst>
              </p:cNvPr>
              <p:cNvSpPr txBox="1"/>
              <p:nvPr/>
            </p:nvSpPr>
            <p:spPr>
              <a:xfrm>
                <a:off x="6960052" y="2143213"/>
                <a:ext cx="1944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b-NO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nb-NO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C90C88-6CFD-9048-B95E-60EC8E674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52" y="2143213"/>
                <a:ext cx="1944250" cy="369332"/>
              </a:xfrm>
              <a:prstGeom prst="rect">
                <a:avLst/>
              </a:prstGeom>
              <a:blipFill>
                <a:blip r:embed="rId6"/>
                <a:stretch>
                  <a:fillRect r="-3896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A0543-DD8F-2D44-A33C-42E9271188BB}"/>
                  </a:ext>
                </a:extLst>
              </p:cNvPr>
              <p:cNvSpPr txBox="1"/>
              <p:nvPr/>
            </p:nvSpPr>
            <p:spPr>
              <a:xfrm>
                <a:off x="9619370" y="2143213"/>
                <a:ext cx="21805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b-NO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∧¬</m:t>
                          </m:r>
                          <m:r>
                            <a:rPr lang="nb-NO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A0543-DD8F-2D44-A33C-42E927118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370" y="2143213"/>
                <a:ext cx="2180597" cy="369332"/>
              </a:xfrm>
              <a:prstGeom prst="rect">
                <a:avLst/>
              </a:prstGeom>
              <a:blipFill>
                <a:blip r:embed="rId7"/>
                <a:stretch>
                  <a:fillRect r="-3468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BB4EF93-0409-5C49-BA54-A5F6054BAEA7}"/>
              </a:ext>
            </a:extLst>
          </p:cNvPr>
          <p:cNvSpPr txBox="1"/>
          <p:nvPr/>
        </p:nvSpPr>
        <p:spPr>
          <a:xfrm>
            <a:off x="5472144" y="245850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conditional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A0786D-412D-2F4A-BF20-0C40876043C7}"/>
                  </a:ext>
                </a:extLst>
              </p:cNvPr>
              <p:cNvSpPr txBox="1"/>
              <p:nvPr/>
            </p:nvSpPr>
            <p:spPr>
              <a:xfrm>
                <a:off x="7211925" y="5151286"/>
                <a:ext cx="3700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nb-NO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1" i="0" smtClean="0"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1" i="0" smtClean="0">
                          <a:latin typeface="Cambria Math" panose="02040503050406030204" pitchFamily="18" charset="0"/>
                        </a:rPr>
                        <m:t>𝐝𝐨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{¬</m:t>
                      </m:r>
                      <m:r>
                        <a:rPr lang="nb-NO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nb-NO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A0786D-412D-2F4A-BF20-0C4087604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25" y="5151286"/>
                <a:ext cx="3700115" cy="369332"/>
              </a:xfrm>
              <a:prstGeom prst="rect">
                <a:avLst/>
              </a:prstGeom>
              <a:blipFill>
                <a:blip r:embed="rId8"/>
                <a:stretch>
                  <a:fillRect t="-3333" r="-1706" b="-4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229EBD-ED04-834C-A37F-891BE4E1A0C9}"/>
              </a:ext>
            </a:extLst>
          </p:cNvPr>
          <p:cNvCxnSpPr>
            <a:cxnSpLocks/>
          </p:cNvCxnSpPr>
          <p:nvPr/>
        </p:nvCxnSpPr>
        <p:spPr>
          <a:xfrm>
            <a:off x="6966155" y="5030700"/>
            <a:ext cx="42603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81DE0-8BDD-CD44-90B6-8F0133472D2A}"/>
                  </a:ext>
                </a:extLst>
              </p:cNvPr>
              <p:cNvSpPr txBox="1"/>
              <p:nvPr/>
            </p:nvSpPr>
            <p:spPr>
              <a:xfrm>
                <a:off x="8030881" y="4480934"/>
                <a:ext cx="1840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b-NO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nb-NO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81DE0-8BDD-CD44-90B6-8F013347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881" y="4480934"/>
                <a:ext cx="1840311" cy="369332"/>
              </a:xfrm>
              <a:prstGeom prst="rect">
                <a:avLst/>
              </a:prstGeom>
              <a:blipFill>
                <a:blip r:embed="rId9"/>
                <a:stretch>
                  <a:fillRect t="-3226" r="-4110" b="-3871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C137BE5-410C-5641-B533-F3C51A1163FC}"/>
              </a:ext>
            </a:extLst>
          </p:cNvPr>
          <p:cNvSpPr txBox="1"/>
          <p:nvPr/>
        </p:nvSpPr>
        <p:spPr>
          <a:xfrm>
            <a:off x="6207370" y="480614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DDB934-9375-D24E-B4DC-B85EE5CDCD2E}"/>
                  </a:ext>
                </a:extLst>
              </p:cNvPr>
              <p:cNvSpPr txBox="1"/>
              <p:nvPr/>
            </p:nvSpPr>
            <p:spPr>
              <a:xfrm>
                <a:off x="1971531" y="2720808"/>
                <a:ext cx="27625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nb-NO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b-NO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DDB934-9375-D24E-B4DC-B85EE5CDC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531" y="2720808"/>
                <a:ext cx="2762551" cy="369332"/>
              </a:xfrm>
              <a:prstGeom prst="rect">
                <a:avLst/>
              </a:prstGeom>
              <a:blipFill>
                <a:blip r:embed="rId10"/>
                <a:stretch>
                  <a:fillRect t="-3333" r="-2752" b="-4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EB933E-03B1-EA4A-8F1A-71A587BCD73E}"/>
              </a:ext>
            </a:extLst>
          </p:cNvPr>
          <p:cNvCxnSpPr>
            <a:cxnSpLocks/>
          </p:cNvCxnSpPr>
          <p:nvPr/>
        </p:nvCxnSpPr>
        <p:spPr>
          <a:xfrm flipV="1">
            <a:off x="1802749" y="2648219"/>
            <a:ext cx="3130941" cy="13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BE7AE0-8296-F643-8A61-0C2CFFE67692}"/>
              </a:ext>
            </a:extLst>
          </p:cNvPr>
          <p:cNvSpPr txBox="1"/>
          <p:nvPr/>
        </p:nvSpPr>
        <p:spPr>
          <a:xfrm>
            <a:off x="247515" y="245850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15152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  <p:bldP spid="14" grpId="0"/>
      <p:bldP spid="16" grpId="0"/>
      <p:bldP spid="17" grpId="0"/>
      <p:bldP spid="19" grpId="0"/>
      <p:bldP spid="20" grpId="0"/>
      <p:bldP spid="22" grpId="0"/>
      <p:bldP spid="24" grpId="0"/>
      <p:bldP spid="27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77CB-1EB0-ED43-82E9-41ACD2F4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75979-AC01-3345-AE6E-760265AA2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Correct result</a:t>
            </a:r>
          </a:p>
          <a:p>
            <a:pPr lvl="1"/>
            <a:r>
              <a:rPr lang="en-NO" dirty="0"/>
              <a:t>Termination</a:t>
            </a:r>
          </a:p>
          <a:p>
            <a:endParaRPr lang="en-NO" dirty="0"/>
          </a:p>
          <a:p>
            <a:r>
              <a:rPr lang="en-NO" dirty="0"/>
              <a:t>Testing</a:t>
            </a:r>
          </a:p>
          <a:p>
            <a:pPr lvl="1"/>
            <a:r>
              <a:rPr lang="en-NO" dirty="0"/>
              <a:t>Practical but weak</a:t>
            </a:r>
          </a:p>
          <a:p>
            <a:pPr lvl="1"/>
            <a:r>
              <a:rPr lang="en-NO" dirty="0"/>
              <a:t>Only shows there is a problem</a:t>
            </a:r>
          </a:p>
          <a:p>
            <a:pPr lvl="1"/>
            <a:endParaRPr lang="en-NO" dirty="0"/>
          </a:p>
          <a:p>
            <a:r>
              <a:rPr lang="en-NO" dirty="0"/>
              <a:t>Proofs </a:t>
            </a:r>
          </a:p>
          <a:p>
            <a:pPr lvl="1"/>
            <a:r>
              <a:rPr lang="en-NO" dirty="0"/>
              <a:t>Stronger, but much harder</a:t>
            </a:r>
          </a:p>
          <a:p>
            <a:pPr lvl="1"/>
            <a:r>
              <a:rPr lang="en-NO" dirty="0"/>
              <a:t>Require an model of computation</a:t>
            </a:r>
          </a:p>
          <a:p>
            <a:pPr lvl="2"/>
            <a:r>
              <a:rPr lang="en-NO" dirty="0"/>
              <a:t>Inference Rules (Hoare Logic)	</a:t>
            </a:r>
          </a:p>
          <a:p>
            <a:pPr lvl="2"/>
            <a:r>
              <a:rPr lang="en-NO" dirty="0"/>
              <a:t>Loop invariants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52E3-F2CA-E94E-915F-C8329C0FD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NO" dirty="0"/>
              <a:t>In practice</a:t>
            </a:r>
          </a:p>
          <a:p>
            <a:pPr lvl="1"/>
            <a:r>
              <a:rPr lang="en-NO" dirty="0"/>
              <a:t>Only Testing for most systems</a:t>
            </a:r>
          </a:p>
          <a:p>
            <a:pPr lvl="2"/>
            <a:r>
              <a:rPr lang="en-NO" dirty="0"/>
              <a:t>Not only to find bugs</a:t>
            </a:r>
          </a:p>
          <a:p>
            <a:pPr lvl="2"/>
            <a:r>
              <a:rPr lang="en-NO" dirty="0">
                <a:solidFill>
                  <a:schemeClr val="accent3"/>
                </a:solidFill>
              </a:rPr>
              <a:t>Testing is critical</a:t>
            </a:r>
          </a:p>
          <a:p>
            <a:pPr lvl="2"/>
            <a:endParaRPr lang="en-NO" dirty="0"/>
          </a:p>
          <a:p>
            <a:pPr lvl="1"/>
            <a:r>
              <a:rPr lang="en-NO" dirty="0"/>
              <a:t>Proofs + tests</a:t>
            </a:r>
          </a:p>
          <a:p>
            <a:pPr lvl="2"/>
            <a:r>
              <a:rPr lang="en-NO" dirty="0"/>
              <a:t>Some safety critical systems</a:t>
            </a:r>
          </a:p>
          <a:p>
            <a:pPr lvl="2"/>
            <a:r>
              <a:rPr lang="en-NO" dirty="0"/>
              <a:t>Cryptography</a:t>
            </a:r>
          </a:p>
          <a:p>
            <a:pPr lvl="2"/>
            <a:r>
              <a:rPr lang="en-NO" dirty="0"/>
              <a:t>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42AC-DC6A-2F44-B822-F0BB67CA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5521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BE61-E1D6-4D4E-B794-EDD4F45F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9808-01B7-CF44-8B36-A363DB249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Unit Testing</a:t>
            </a:r>
          </a:p>
          <a:p>
            <a:pPr lvl="1"/>
            <a:r>
              <a:rPr lang="en-NO" dirty="0"/>
              <a:t>Java with J</a:t>
            </a:r>
            <a:r>
              <a:rPr lang="en-GB" dirty="0"/>
              <a:t>u</a:t>
            </a:r>
            <a:r>
              <a:rPr lang="en-NO" dirty="0"/>
              <a:t>nit</a:t>
            </a:r>
          </a:p>
          <a:p>
            <a:pPr lvl="1"/>
            <a:r>
              <a:rPr lang="en-NO" dirty="0"/>
              <a:t>Python with Unittest</a:t>
            </a:r>
          </a:p>
          <a:p>
            <a:pPr lvl="1"/>
            <a:r>
              <a:rPr lang="en-NO" dirty="0"/>
              <a:t>Javascript with Jest</a:t>
            </a:r>
          </a:p>
          <a:p>
            <a:pPr lvl="1"/>
            <a:r>
              <a:rPr lang="en-NO" dirty="0"/>
              <a:t>C/C++ with Boost.test</a:t>
            </a:r>
          </a:p>
          <a:p>
            <a:r>
              <a:rPr lang="en-NO" dirty="0"/>
              <a:t>Practical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B834-8B22-9B41-8F9B-66E6768A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4AF36D-550A-7944-87F0-DB3FE9B1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0"/>
            <a:ext cx="5233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3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is Correctness?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How to test for Correctness?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How to prove Correctness?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832A-6A5D-D94D-B8B9-67EA6BC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C1267-C690-7841-A886-83FEE0A1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66062" cy="4351338"/>
          </a:xfrm>
        </p:spPr>
        <p:txBody>
          <a:bodyPr anchor="ctr"/>
          <a:lstStyle/>
          <a:p>
            <a:r>
              <a:rPr lang="en-NO" dirty="0"/>
              <a:t>Requirements</a:t>
            </a:r>
          </a:p>
          <a:p>
            <a:r>
              <a:rPr lang="en-NO" dirty="0"/>
              <a:t>Function</a:t>
            </a:r>
          </a:p>
          <a:p>
            <a:r>
              <a:rPr lang="en-NO" dirty="0"/>
              <a:t>Decidability?</a:t>
            </a:r>
          </a:p>
          <a:p>
            <a:pPr lvl="1"/>
            <a:r>
              <a:rPr lang="en-NO" dirty="0"/>
              <a:t>There is not an algorithm for every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5AAA-ABF5-D144-B615-ED7E38B1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FF1D1-44D2-5F4E-8D79-276F009CAAC3}"/>
              </a:ext>
            </a:extLst>
          </p:cNvPr>
          <p:cNvSpPr/>
          <p:nvPr/>
        </p:nvSpPr>
        <p:spPr>
          <a:xfrm>
            <a:off x="6019800" y="3120479"/>
            <a:ext cx="2809702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84FB-3CB8-3F47-A396-EA5A14107645}"/>
              </a:ext>
            </a:extLst>
          </p:cNvPr>
          <p:cNvSpPr txBox="1"/>
          <p:nvPr/>
        </p:nvSpPr>
        <p:spPr>
          <a:xfrm>
            <a:off x="6911706" y="1770308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1C7C-854F-7240-A4F1-4B8735F8AC7E}"/>
              </a:ext>
            </a:extLst>
          </p:cNvPr>
          <p:cNvSpPr txBox="1"/>
          <p:nvPr/>
        </p:nvSpPr>
        <p:spPr>
          <a:xfrm>
            <a:off x="6828350" y="5106265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2E7F1-9C53-2D48-BE0D-88C68290D8F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20820" y="2231973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15A3F-97BB-5947-8090-47F688EFD1E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420820" y="4217759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B4E2C6-A85D-254C-A93F-F547B8B9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86" y="2827238"/>
            <a:ext cx="265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03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B4A8-8AAC-4A40-A523-3685356F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NO" dirty="0"/>
              <a:t>Correctness?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2F6E-19DE-5B45-8DC7-C3F66EF5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5</a:t>
            </a:fld>
            <a:endParaRPr lang="en-NO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2EE734A-707E-324D-A531-6823EB1EC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2236" b="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89D7D84-A5CE-D74A-9C04-7C33B026D974}"/>
              </a:ext>
            </a:extLst>
          </p:cNvPr>
          <p:cNvSpPr txBox="1">
            <a:spLocks/>
          </p:cNvSpPr>
          <p:nvPr/>
        </p:nvSpPr>
        <p:spPr>
          <a:xfrm>
            <a:off x="838200" y="3042457"/>
            <a:ext cx="4598324" cy="313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O" dirty="0"/>
          </a:p>
          <a:p>
            <a:r>
              <a:rPr lang="en-NO" dirty="0">
                <a:solidFill>
                  <a:schemeClr val="accent3"/>
                </a:solidFill>
              </a:rPr>
              <a:t>Partial Correctness</a:t>
            </a:r>
          </a:p>
          <a:p>
            <a:pPr lvl="1"/>
            <a:r>
              <a:rPr lang="en-NO" dirty="0"/>
              <a:t>No bugs!</a:t>
            </a:r>
          </a:p>
          <a:p>
            <a:pPr lvl="2"/>
            <a:r>
              <a:rPr lang="en-NO" dirty="0"/>
              <a:t>No invalid output for a valid input!</a:t>
            </a:r>
          </a:p>
          <a:p>
            <a:r>
              <a:rPr lang="en-NO" dirty="0"/>
              <a:t> </a:t>
            </a:r>
            <a:r>
              <a:rPr lang="en-NO" dirty="0">
                <a:solidFill>
                  <a:schemeClr val="accent3"/>
                </a:solidFill>
              </a:rPr>
              <a:t>Termination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4974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6D76-F8D2-5744-8D2B-85FCC07F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Argue for Correctness?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B2CCF-D1C2-AB4E-9980-15BD5BD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15" name="Picture 14" descr="Silhouette facing the explosion">
            <a:extLst>
              <a:ext uri="{FF2B5EF4-FFF2-40B4-BE49-F238E27FC236}">
                <a16:creationId xmlns:a16="http://schemas.microsoft.com/office/drawing/2014/main" id="{EE388BB5-A929-B545-BC4E-2C78492A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25314" r="35678"/>
          <a:stretch/>
        </p:blipFill>
        <p:spPr>
          <a:xfrm>
            <a:off x="0" y="1736034"/>
            <a:ext cx="6095999" cy="5121966"/>
          </a:xfrm>
          <a:prstGeom prst="rect">
            <a:avLst/>
          </a:prstGeom>
        </p:spPr>
      </p:pic>
      <p:pic>
        <p:nvPicPr>
          <p:cNvPr id="17" name="Picture 16" descr="Asian student writing on blackboard with chalk in classroom">
            <a:extLst>
              <a:ext uri="{FF2B5EF4-FFF2-40B4-BE49-F238E27FC236}">
                <a16:creationId xmlns:a16="http://schemas.microsoft.com/office/drawing/2014/main" id="{9CBDB40D-775E-6B43-87D9-EAEBD06D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16990"/>
          <a:stretch/>
        </p:blipFill>
        <p:spPr>
          <a:xfrm>
            <a:off x="6096000" y="1723771"/>
            <a:ext cx="6096000" cy="5134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4C0784-0ECD-474C-8922-46BE440DA3A7}"/>
              </a:ext>
            </a:extLst>
          </p:cNvPr>
          <p:cNvSpPr txBox="1"/>
          <p:nvPr/>
        </p:nvSpPr>
        <p:spPr>
          <a:xfrm>
            <a:off x="216132" y="191608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40BF-9AD6-E94B-83E9-2ADFC557B699}"/>
              </a:ext>
            </a:extLst>
          </p:cNvPr>
          <p:cNvSpPr txBox="1"/>
          <p:nvPr/>
        </p:nvSpPr>
        <p:spPr>
          <a:xfrm>
            <a:off x="9991438" y="5648396"/>
            <a:ext cx="1967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PROVE</a:t>
            </a:r>
          </a:p>
        </p:txBody>
      </p:sp>
    </p:spTree>
    <p:extLst>
      <p:ext uri="{BB962C8B-B14F-4D97-AF65-F5344CB8AC3E}">
        <p14:creationId xmlns:p14="http://schemas.microsoft.com/office/powerpoint/2010/main" val="137791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ilhouette facing the explosion">
            <a:extLst>
              <a:ext uri="{FF2B5EF4-FFF2-40B4-BE49-F238E27FC236}">
                <a16:creationId xmlns:a16="http://schemas.microsoft.com/office/drawing/2014/main" id="{12D76990-E5F9-6D46-BCA9-7E91F50D5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05356A-176A-4F43-80CB-912D5838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  <a:latin typeface="Montserrat" pitchFamily="2" charset="77"/>
              </a:rPr>
              <a:t>Practical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3630-1F63-6241-B030-64AF95F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4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7A64-BDE7-DB49-B8EC-0F2E5F6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D5A0-CA8F-9346-9044-685356EA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Implement</a:t>
            </a:r>
            <a:r>
              <a:rPr lang="en-NO" dirty="0"/>
              <a:t> our algorithm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And </a:t>
            </a:r>
            <a:r>
              <a:rPr lang="en-NO" dirty="0">
                <a:solidFill>
                  <a:schemeClr val="accent3"/>
                </a:solidFill>
              </a:rPr>
              <a:t>try</a:t>
            </a:r>
            <a:r>
              <a:rPr lang="en-NO" dirty="0"/>
              <a:t> with some inputs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Check</a:t>
            </a:r>
            <a:r>
              <a:rPr lang="en-NO" dirty="0"/>
              <a:t> if the output is 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A7D5-11CC-AB4C-A4CF-24B8DD97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6" name="Picture 5" descr="Business man pulling a block from Jenga tower">
            <a:extLst>
              <a:ext uri="{FF2B5EF4-FFF2-40B4-BE49-F238E27FC236}">
                <a16:creationId xmlns:a16="http://schemas.microsoft.com/office/drawing/2014/main" id="{85F45143-A1A6-0742-9669-68926A3E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r="11358"/>
          <a:stretch/>
        </p:blipFill>
        <p:spPr>
          <a:xfrm>
            <a:off x="5824451" y="0"/>
            <a:ext cx="636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4B00-5144-2744-B781-3B0A578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Testing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6942-4781-924F-AE72-3D10A15C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62" y="1825625"/>
            <a:ext cx="4520738" cy="4351338"/>
          </a:xfrm>
        </p:spPr>
        <p:txBody>
          <a:bodyPr anchor="ctr"/>
          <a:lstStyle/>
          <a:p>
            <a:r>
              <a:rPr lang="en-NO" dirty="0"/>
              <a:t>What if our algorithm does not return anything?</a:t>
            </a:r>
          </a:p>
          <a:p>
            <a:r>
              <a:rPr lang="en-GB" dirty="0"/>
              <a:t>H</a:t>
            </a:r>
            <a:r>
              <a:rPr lang="en-NO" dirty="0"/>
              <a:t>ow long shall we wait?</a:t>
            </a:r>
          </a:p>
          <a:p>
            <a:r>
              <a:rPr lang="en-NO" dirty="0"/>
              <a:t>As it failed?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4F626-1BF3-294C-ABC0-C7CE3BF3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41B5-11D3-C343-A8CF-8A4F78CDC44C}"/>
              </a:ext>
            </a:extLst>
          </p:cNvPr>
          <p:cNvSpPr txBox="1"/>
          <p:nvPr/>
        </p:nvSpPr>
        <p:spPr>
          <a:xfrm>
            <a:off x="838199" y="1656340"/>
            <a:ext cx="4489645" cy="4889563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main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argc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char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argv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[]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while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&lt;=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LIMIT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%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printf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A3BE8C"/>
                </a:solidFill>
                <a:latin typeface="Share Tech Mono" panose="020B0509050000020004" pitchFamily="49" charset="77"/>
              </a:rPr>
              <a:t>"%d\n"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5BDC6-E118-F04E-8D9C-57E4FCFFD626}"/>
              </a:ext>
            </a:extLst>
          </p:cNvPr>
          <p:cNvSpPr txBox="1"/>
          <p:nvPr/>
        </p:nvSpPr>
        <p:spPr>
          <a:xfrm>
            <a:off x="869294" y="1656340"/>
            <a:ext cx="4489645" cy="4889563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main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argc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char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argv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[]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while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&lt;=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LIMIT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%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</a:t>
            </a:r>
            <a:r>
              <a:rPr lang="en-GB" strike="sngStrike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strike="sngStrike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trike="sngStrike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strike="sngStrike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trike="sngStrike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strike="sngStrike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trike="sngStrike" dirty="0">
                <a:solidFill>
                  <a:srgbClr val="D8DEE9"/>
                </a:solidFill>
                <a:latin typeface="Share Tech Mono" panose="020B0509050000020004" pitchFamily="49" charset="77"/>
              </a:rPr>
              <a:t>+</a:t>
            </a:r>
            <a:r>
              <a:rPr lang="en-GB" strike="sngStrike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trike="sngStrike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printf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A3BE8C"/>
                </a:solidFill>
                <a:latin typeface="Share Tech Mono" panose="020B0509050000020004" pitchFamily="49" charset="77"/>
              </a:rPr>
              <a:t>"%d\n"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total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pic>
        <p:nvPicPr>
          <p:cNvPr id="6" name="Picture 5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F89C167-7534-D44D-88A5-0C32527E1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6098" y="4259262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2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3540</TotalTime>
  <Words>1224</Words>
  <Application>Microsoft Macintosh PowerPoint</Application>
  <PresentationFormat>Widescreen</PresentationFormat>
  <Paragraphs>401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Stencil</vt:lpstr>
      <vt:lpstr>Verdana</vt:lpstr>
      <vt:lpstr>Office Theme</vt:lpstr>
      <vt:lpstr>Correctness</vt:lpstr>
      <vt:lpstr>Correctness and Efficiency</vt:lpstr>
      <vt:lpstr>Agenda</vt:lpstr>
      <vt:lpstr>What is the Problem?</vt:lpstr>
      <vt:lpstr>Correctness?</vt:lpstr>
      <vt:lpstr>How to Argue for Correctness?</vt:lpstr>
      <vt:lpstr>Testing Practical Software Verification</vt:lpstr>
      <vt:lpstr>How to Test?</vt:lpstr>
      <vt:lpstr>Testing Termination</vt:lpstr>
      <vt:lpstr>PowerPoint Presentation</vt:lpstr>
      <vt:lpstr>Proofs</vt:lpstr>
      <vt:lpstr>Informal Proofs</vt:lpstr>
      <vt:lpstr>A Formal Proof</vt:lpstr>
      <vt:lpstr>Formal Proofs Programs</vt:lpstr>
      <vt:lpstr>Proving Programs</vt:lpstr>
      <vt:lpstr>Proving Programs</vt:lpstr>
      <vt:lpstr>Proving Programs</vt:lpstr>
      <vt:lpstr>Proving Programs</vt:lpstr>
      <vt:lpstr>Takeaway #1</vt:lpstr>
      <vt:lpstr>Proving “Bigger” Programs</vt:lpstr>
      <vt:lpstr>Hoare Logic</vt:lpstr>
      <vt:lpstr>Deduction Rules Hoare Logic</vt:lpstr>
      <vt:lpstr>Recap</vt:lpstr>
      <vt:lpstr>Lab Session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Correctness</dc:title>
  <dc:creator>Franck Chauvel</dc:creator>
  <cp:lastModifiedBy>Franck Chauvel</cp:lastModifiedBy>
  <cp:revision>65</cp:revision>
  <dcterms:created xsi:type="dcterms:W3CDTF">2021-08-05T03:53:33Z</dcterms:created>
  <dcterms:modified xsi:type="dcterms:W3CDTF">2021-08-26T03:29:58Z</dcterms:modified>
</cp:coreProperties>
</file>